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63" r:id="rId4"/>
    <p:sldId id="258" r:id="rId5"/>
    <p:sldId id="259" r:id="rId6"/>
    <p:sldId id="261" r:id="rId7"/>
    <p:sldId id="262" r:id="rId8"/>
    <p:sldId id="265" r:id="rId9"/>
    <p:sldId id="264" r:id="rId10"/>
    <p:sldId id="25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2FCEA-2874-4D3A-BCE3-21505CC14B21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A67E9-10F2-444C-B239-43AAAD650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59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81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49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0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423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49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77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09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16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875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94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3A455-D64E-400D-BF7B-C67C7F68920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8D531-9DBA-411B-B96D-E31793018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16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iexpat.com/2008/03/10/sorting-trash-in-germany/" TargetMode="External"/><Relationship Id="rId7" Type="http://schemas.openxmlformats.org/officeDocument/2006/relationships/hyperlink" Target="http://etikettenstar.de/skin1/images/ES-GRP.jpg" TargetMode="External"/><Relationship Id="rId2" Type="http://schemas.openxmlformats.org/officeDocument/2006/relationships/hyperlink" Target="http://earth911.com/news/2009/07/13/trash-planet-german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een-economy.de/images/archiv/4ab20b4bd69e6_content.jpg" TargetMode="External"/><Relationship Id="rId5" Type="http://schemas.openxmlformats.org/officeDocument/2006/relationships/hyperlink" Target="http://www.southafrica.diplo.de/contentblob/3040966/Galeriebild_gross/459954/Awareness_Recycle.jpg" TargetMode="External"/><Relationship Id="rId4" Type="http://schemas.openxmlformats.org/officeDocument/2006/relationships/hyperlink" Target="http://www.howtogermany.com/pages/recycling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34636"/>
            <a:ext cx="7772400" cy="1470025"/>
          </a:xfrm>
        </p:spPr>
        <p:txBody>
          <a:bodyPr/>
          <a:lstStyle/>
          <a:p>
            <a:r>
              <a:rPr lang="en-US" dirty="0" smtClean="0"/>
              <a:t>Environmental Issues</a:t>
            </a:r>
            <a:br>
              <a:rPr lang="en-US" dirty="0" smtClean="0"/>
            </a:br>
            <a:r>
              <a:rPr lang="en-US" sz="3600" dirty="0" smtClean="0"/>
              <a:t>Trash Disposal and Recycling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3500" y="4673600"/>
            <a:ext cx="6400800" cy="1422400"/>
          </a:xfrm>
        </p:spPr>
        <p:txBody>
          <a:bodyPr/>
          <a:lstStyle/>
          <a:p>
            <a:r>
              <a:rPr lang="en-US" sz="2400" dirty="0" smtClean="0"/>
              <a:t>Joseph Sanchez</a:t>
            </a:r>
          </a:p>
          <a:p>
            <a:r>
              <a:rPr lang="en-US" sz="2400" dirty="0" smtClean="0"/>
              <a:t>IB German </a:t>
            </a:r>
          </a:p>
          <a:p>
            <a:r>
              <a:rPr lang="en-US" sz="2400" dirty="0" smtClean="0"/>
              <a:t>Quarter 3</a:t>
            </a:r>
          </a:p>
          <a:p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71600"/>
            <a:ext cx="58674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44601" y="6095999"/>
            <a:ext cx="5178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Hallo. Mein Name ist Joseph Sanchez. Das Thema ist drei Viertel Umweltfragen. </a:t>
            </a:r>
            <a:endParaRPr lang="de-DE" sz="1200" dirty="0" smtClean="0"/>
          </a:p>
          <a:p>
            <a:pPr algn="ctr"/>
            <a:r>
              <a:rPr lang="de-DE" sz="1200" dirty="0" smtClean="0"/>
              <a:t>Meine </a:t>
            </a:r>
            <a:r>
              <a:rPr lang="de-DE" sz="1200" dirty="0"/>
              <a:t>drei Viertel Präsentation ist auf Abfallentsorgung und Recycling.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05856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hlinkClick r:id="rId2"/>
              </a:rPr>
              <a:t>http://earth911.com/news/2009/07/13/trash-planet-germany/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http://www.amiexpat.com/2008/03/10/sorting-trash-in-germany/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http://www.howtogermany.com/pages/recycling.html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www.southafrica.diplo.de/contentblob/3040966/Galeriebild_gross/459954/Awareness_Recycle.jpg</a:t>
            </a:r>
            <a:endParaRPr lang="en-US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www.green-economy.de/images/archiv/4ab20b4bd69e6_content.jpg</a:t>
            </a:r>
            <a:endParaRPr lang="en-US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etikettenstar.de/skin1/images/ES-GRP.jpg</a:t>
            </a:r>
            <a:endParaRPr lang="en-US" dirty="0" smtClean="0"/>
          </a:p>
          <a:p>
            <a:r>
              <a:rPr lang="en-US" dirty="0" smtClean="0"/>
              <a:t>Joseph Sanchez as author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5940" y="5943600"/>
            <a:ext cx="7124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Das ist mein Literaturverzeichnis. Dies sind die Quellen, die ich verwendet. Ich bin der Autor dieses PowerPoint.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9063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seph\Documents\Senior Year\IB German 5\Quarter 3\Joseph Sanchez Q.3 Culture Photo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96112"/>
            <a:ext cx="4000500" cy="180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7341" y="1938043"/>
            <a:ext cx="2294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Describe/ </a:t>
            </a:r>
            <a:r>
              <a:rPr lang="en-US" dirty="0" err="1"/>
              <a:t>beschreiben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138333"/>
              </p:ext>
            </p:extLst>
          </p:nvPr>
        </p:nvGraphicFramePr>
        <p:xfrm>
          <a:off x="70757" y="2272739"/>
          <a:ext cx="4239986" cy="131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9993"/>
                <a:gridCol w="2119993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Auf Deutsch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Englische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Übersetzung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Es gibt eine Frau , die im Bild, recycelt.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There is one woman recycling in the picture.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Es gibt mehrere Recyclingbehälter in dem Bild.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There are multiple recycling bins in the picture.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Alle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Recyclingbehälter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haben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eine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andere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Farbe</a:t>
                      </a:r>
                      <a:r>
                        <a:rPr lang="en-US" sz="1100" dirty="0">
                          <a:effectLst/>
                        </a:rPr>
                        <a:t>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All of the recycling bins are a different color.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816528"/>
              </p:ext>
            </p:extLst>
          </p:nvPr>
        </p:nvGraphicFramePr>
        <p:xfrm>
          <a:off x="20946" y="3916096"/>
          <a:ext cx="4267200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3600"/>
                <a:gridCol w="213360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Auf Deutsch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Englische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Übersetzung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Die Deutschen sind sehr klar organisiert.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Germans are clearly very organized.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Deutsche  müssen viele Vorschriften und Gesetze folgen.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German people  must follow many regulations and laws.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Deutschland hat saubere Luft und sauberes Land.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Germany has clean air and clean land.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93486" y="3546764"/>
            <a:ext cx="2480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Interpret/ </a:t>
            </a:r>
            <a:r>
              <a:rPr lang="en-US" dirty="0" err="1" smtClean="0"/>
              <a:t>interpretieren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053851"/>
              </p:ext>
            </p:extLst>
          </p:nvPr>
        </p:nvGraphicFramePr>
        <p:xfrm>
          <a:off x="3886200" y="5305306"/>
          <a:ext cx="5122722" cy="149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1361"/>
                <a:gridCol w="2561361"/>
              </a:tblGrid>
              <a:tr h="18121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Auf Deutsch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Englische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Übersetzung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06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Die Welt wäre viel dreckiger ohne Recycling.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world would be much dirtier without recycling.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59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Die Recyclingbemühungen in Amerika sind erbärmlich im Vergleich zu Deutschland.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recyling efforts in America are pathetic compared to Germany's.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06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Deutschlands Recyclingprozess ist umfangreich.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Germany's recycling process may be a little extensive.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81684" y="5867400"/>
            <a:ext cx="212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Analyze/ </a:t>
            </a:r>
            <a:r>
              <a:rPr lang="en-US" dirty="0" err="1"/>
              <a:t>analysieren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31565"/>
              </p:ext>
            </p:extLst>
          </p:nvPr>
        </p:nvGraphicFramePr>
        <p:xfrm>
          <a:off x="4495800" y="304800"/>
          <a:ext cx="4648200" cy="4998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8680"/>
                <a:gridCol w="1842274"/>
                <a:gridCol w="1757246"/>
              </a:tblGrid>
              <a:tr h="228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Auf Deutsch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Englische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Übersetzung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025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Frage#1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>
                          <a:effectLst/>
                        </a:rPr>
                        <a:t>Würden du folgen die örtlichen Bestimmungen, wenn du in Deutschland leben warden folgen?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>
                          <a:effectLst/>
                        </a:rPr>
                        <a:t>Would you follow the recycling rules if you lived in Germany?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025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lange Antwort #1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>
                          <a:effectLst/>
                        </a:rPr>
                        <a:t>Ich würde versuchen die Regeln zu folgen. Ich würde viele Fehler mit Recycling machen. Ich wäre gut.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>
                          <a:effectLst/>
                        </a:rPr>
                        <a:t>I would try to follow the rules.</a:t>
                      </a:r>
                      <a:r>
                        <a:rPr lang="en-US" sz="1200">
                          <a:effectLst/>
                        </a:rPr>
                        <a:t> </a:t>
                      </a:r>
                      <a:r>
                        <a:rPr lang="en-US" sz="1200" spc="-20">
                          <a:effectLst/>
                        </a:rPr>
                        <a:t>I'd make many recycling mistakes. I would be good.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8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Frage#2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>
                          <a:effectLst/>
                        </a:rPr>
                        <a:t>Würden die verschiedenen farbigen Recyclingbehälter du verwirren?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>
                          <a:effectLst/>
                        </a:rPr>
                        <a:t>Would the different colored recycling bins confuse you?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2294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lange Antwort #2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>
                          <a:effectLst/>
                        </a:rPr>
                        <a:t>Ich denke, es würde Zeit nehmen, um sich an den verschiedenen Recyclingbehälter zu gewöhnen. Sie würden verwirrend sein. Recycling wäre schwer.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>
                          <a:effectLst/>
                        </a:rPr>
                        <a:t>I think it would take time to adjust to the different recycling bins.</a:t>
                      </a:r>
                      <a:r>
                        <a:rPr lang="en-US" sz="1200">
                          <a:effectLst/>
                        </a:rPr>
                        <a:t> </a:t>
                      </a:r>
                      <a:r>
                        <a:rPr lang="en-US" sz="1200" spc="-20">
                          <a:effectLst/>
                        </a:rPr>
                        <a:t>They would be confusing. Recycling would be hard.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68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Frage#3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>
                          <a:effectLst/>
                        </a:rPr>
                        <a:t>Glauben du, das dass deutsch Recyclingprozess</a:t>
                      </a:r>
                      <a:r>
                        <a:rPr lang="en-US" sz="1200" strike="sngStrike" spc="-20">
                          <a:effectLst/>
                        </a:rPr>
                        <a:t> </a:t>
                      </a:r>
                      <a:r>
                        <a:rPr lang="en-US" sz="1200" spc="-20">
                          <a:effectLst/>
                        </a:rPr>
                        <a:t>ein wenig kompliziert ist?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>
                          <a:effectLst/>
                        </a:rPr>
                        <a:t>Do you believe the German recycling process can be a little extensive?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025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lange Antwort #3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 dirty="0" err="1">
                          <a:effectLst/>
                        </a:rPr>
                        <a:t>Es</a:t>
                      </a:r>
                      <a:r>
                        <a:rPr lang="en-US" sz="1200" spc="-20" dirty="0">
                          <a:effectLst/>
                        </a:rPr>
                        <a:t> </a:t>
                      </a:r>
                      <a:r>
                        <a:rPr lang="en-US" sz="1200" spc="-20" dirty="0" err="1">
                          <a:effectLst/>
                        </a:rPr>
                        <a:t>ist</a:t>
                      </a:r>
                      <a:r>
                        <a:rPr lang="en-US" sz="1200" spc="-20" dirty="0">
                          <a:effectLst/>
                        </a:rPr>
                        <a:t> </a:t>
                      </a:r>
                      <a:r>
                        <a:rPr lang="en-US" sz="1200" spc="-20" dirty="0" err="1">
                          <a:effectLst/>
                        </a:rPr>
                        <a:t>kompliziert</a:t>
                      </a:r>
                      <a:r>
                        <a:rPr lang="en-US" sz="1200" spc="-20" dirty="0">
                          <a:effectLst/>
                        </a:rPr>
                        <a:t>. Die </a:t>
                      </a:r>
                      <a:r>
                        <a:rPr lang="en-US" sz="1200" spc="-20" dirty="0" err="1">
                          <a:effectLst/>
                        </a:rPr>
                        <a:t>Ergebnisse</a:t>
                      </a:r>
                      <a:r>
                        <a:rPr lang="en-US" sz="1200" spc="-20" dirty="0">
                          <a:effectLst/>
                        </a:rPr>
                        <a:t> </a:t>
                      </a:r>
                      <a:r>
                        <a:rPr lang="en-US" sz="1200" spc="-20" dirty="0" err="1">
                          <a:effectLst/>
                        </a:rPr>
                        <a:t>sind</a:t>
                      </a:r>
                      <a:r>
                        <a:rPr lang="en-US" sz="1200" spc="-20" dirty="0">
                          <a:effectLst/>
                        </a:rPr>
                        <a:t> </a:t>
                      </a:r>
                      <a:r>
                        <a:rPr lang="en-US" sz="1200" spc="-20" dirty="0" err="1">
                          <a:effectLst/>
                        </a:rPr>
                        <a:t>erstaunlich</a:t>
                      </a:r>
                      <a:r>
                        <a:rPr lang="en-US" sz="1200" spc="-20" dirty="0">
                          <a:effectLst/>
                        </a:rPr>
                        <a:t>. Recycling </a:t>
                      </a:r>
                      <a:r>
                        <a:rPr lang="en-US" sz="1200" spc="-20" dirty="0" err="1">
                          <a:effectLst/>
                        </a:rPr>
                        <a:t>wäre</a:t>
                      </a:r>
                      <a:r>
                        <a:rPr lang="en-US" sz="1200" spc="-20" dirty="0">
                          <a:effectLst/>
                        </a:rPr>
                        <a:t> </a:t>
                      </a:r>
                      <a:r>
                        <a:rPr lang="en-US" sz="1200" spc="-20" dirty="0" err="1">
                          <a:effectLst/>
                        </a:rPr>
                        <a:t>schwierig</a:t>
                      </a:r>
                      <a:r>
                        <a:rPr lang="en-US" sz="1200" spc="-20" dirty="0">
                          <a:effectLst/>
                        </a:rPr>
                        <a:t>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-20" dirty="0">
                          <a:effectLst/>
                        </a:rPr>
                        <a:t>It is complicated. The results are amazing. Recycling would be difficult.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887060" y="0"/>
            <a:ext cx="194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Frage</a:t>
            </a:r>
            <a:r>
              <a:rPr lang="en-US" dirty="0" smtClean="0"/>
              <a:t> und </a:t>
            </a:r>
            <a:r>
              <a:rPr lang="en-US" dirty="0" err="1" smtClean="0"/>
              <a:t>Antwort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379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80000"/>
    </mc:Choice>
    <mc:Fallback>
      <p:transition spd="slow" advClick="0" advTm="18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Germany and Waste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953000" cy="4114800"/>
          </a:xfrm>
        </p:spPr>
        <p:txBody>
          <a:bodyPr>
            <a:normAutofit/>
          </a:bodyPr>
          <a:lstStyle/>
          <a:p>
            <a:r>
              <a:rPr lang="en-US" dirty="0"/>
              <a:t>Germany has the highest recycling rate in all of Europe recycling </a:t>
            </a:r>
            <a:r>
              <a:rPr lang="en-US" dirty="0" smtClean="0"/>
              <a:t>70</a:t>
            </a:r>
            <a:r>
              <a:rPr lang="en-US" dirty="0"/>
              <a:t>% of the trash. </a:t>
            </a:r>
            <a:endParaRPr lang="en-US" dirty="0" smtClean="0"/>
          </a:p>
          <a:p>
            <a:r>
              <a:rPr lang="en-US" dirty="0" smtClean="0"/>
              <a:t>Everyone in Germany helps to recycle (the manufacturers and the citizens</a:t>
            </a:r>
            <a:r>
              <a:rPr lang="en-US" dirty="0" smtClean="0"/>
              <a:t>).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412" y="22098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65937" y="5897340"/>
            <a:ext cx="6850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Deutschland und </a:t>
            </a:r>
            <a:r>
              <a:rPr lang="en-US" sz="1200" dirty="0" err="1" smtClean="0"/>
              <a:t>Abfallgesetzes</a:t>
            </a:r>
            <a:r>
              <a:rPr lang="en-US" sz="1200" dirty="0"/>
              <a:t> </a:t>
            </a:r>
            <a:r>
              <a:rPr lang="en-US" sz="1200" dirty="0" smtClean="0"/>
              <a:t> </a:t>
            </a:r>
            <a:r>
              <a:rPr lang="de-DE" sz="1200" dirty="0"/>
              <a:t>Deutschland hat die höchste </a:t>
            </a:r>
            <a:r>
              <a:rPr lang="de-DE" sz="1200" dirty="0" smtClean="0"/>
              <a:t>Recycling-Rate </a:t>
            </a:r>
            <a:r>
              <a:rPr lang="de-DE" sz="1200" dirty="0"/>
              <a:t>in ganz Europa das </a:t>
            </a:r>
            <a:endParaRPr lang="de-DE" sz="1200" dirty="0" smtClean="0"/>
          </a:p>
          <a:p>
            <a:pPr algn="ctr"/>
            <a:r>
              <a:rPr lang="de-DE" sz="1200" dirty="0" smtClean="0"/>
              <a:t>Recycling </a:t>
            </a:r>
            <a:r>
              <a:rPr lang="de-DE" sz="1200" dirty="0"/>
              <a:t>von 70% in den Papierkorb.</a:t>
            </a:r>
            <a:r>
              <a:rPr lang="en-US" sz="1200" dirty="0" smtClean="0"/>
              <a:t> </a:t>
            </a:r>
            <a:r>
              <a:rPr lang="de-DE" sz="1200" dirty="0"/>
              <a:t>Jeder in Deutschland hilft, zu recyceln (die Hersteller und die Bürger).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71495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236219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Yellow bin – packaging</a:t>
            </a:r>
          </a:p>
          <a:p>
            <a:r>
              <a:rPr lang="en-US" dirty="0"/>
              <a:t>Blue bin – paper and cardboard</a:t>
            </a:r>
          </a:p>
          <a:p>
            <a:r>
              <a:rPr lang="en-US" dirty="0"/>
              <a:t>White bin – white or clear glass</a:t>
            </a:r>
          </a:p>
          <a:p>
            <a:r>
              <a:rPr lang="en-US" dirty="0"/>
              <a:t>Brown bin – brown glass</a:t>
            </a:r>
          </a:p>
          <a:p>
            <a:r>
              <a:rPr lang="en-US" dirty="0"/>
              <a:t>Green bin – green glass</a:t>
            </a:r>
          </a:p>
          <a:p>
            <a:r>
              <a:rPr lang="en-US" dirty="0"/>
              <a:t>“Bio” bin – leftover food and plant waste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653" y="3505200"/>
            <a:ext cx="5410200" cy="164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46149" y="5334000"/>
            <a:ext cx="33772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bin Spezifikationen</a:t>
            </a:r>
          </a:p>
          <a:p>
            <a:pPr algn="ctr"/>
            <a:r>
              <a:rPr lang="de-DE" sz="1200" dirty="0" smtClean="0"/>
              <a:t>Gelbe </a:t>
            </a:r>
            <a:r>
              <a:rPr lang="de-DE" sz="1200" dirty="0"/>
              <a:t>Tonne - Verpackung</a:t>
            </a:r>
            <a:r>
              <a:rPr lang="de-DE" sz="1200" dirty="0"/>
              <a:t/>
            </a:r>
            <a:br>
              <a:rPr lang="de-DE" sz="1200" dirty="0"/>
            </a:br>
            <a:r>
              <a:rPr lang="de-DE" sz="1200" dirty="0"/>
              <a:t>Blaue Tonne - Papier und Pappe</a:t>
            </a:r>
            <a:r>
              <a:rPr lang="de-DE" sz="1200" dirty="0"/>
              <a:t/>
            </a:r>
            <a:br>
              <a:rPr lang="de-DE" sz="1200" dirty="0"/>
            </a:br>
            <a:r>
              <a:rPr lang="de-DE" sz="1200" dirty="0"/>
              <a:t>Weiß </a:t>
            </a:r>
            <a:r>
              <a:rPr lang="de-DE" sz="1200" dirty="0" smtClean="0"/>
              <a:t>Tonne </a:t>
            </a:r>
            <a:r>
              <a:rPr lang="de-DE" sz="1200" dirty="0"/>
              <a:t>- weiß oder Klarglas</a:t>
            </a:r>
            <a:r>
              <a:rPr lang="de-DE" sz="1200" dirty="0"/>
              <a:t/>
            </a:r>
            <a:br>
              <a:rPr lang="de-DE" sz="1200" dirty="0"/>
            </a:br>
            <a:r>
              <a:rPr lang="de-DE" sz="1200" dirty="0" smtClean="0"/>
              <a:t>Brown</a:t>
            </a:r>
            <a:r>
              <a:rPr lang="de-DE" sz="1200" dirty="0"/>
              <a:t> </a:t>
            </a:r>
            <a:r>
              <a:rPr lang="de-DE" sz="1200" dirty="0" smtClean="0"/>
              <a:t>Tonne </a:t>
            </a:r>
            <a:r>
              <a:rPr lang="de-DE" sz="1200" dirty="0"/>
              <a:t>- Braunglas</a:t>
            </a:r>
            <a:r>
              <a:rPr lang="de-DE" sz="1200" dirty="0"/>
              <a:t/>
            </a:r>
            <a:br>
              <a:rPr lang="de-DE" sz="1200" dirty="0"/>
            </a:br>
            <a:r>
              <a:rPr lang="de-DE" sz="1200" dirty="0"/>
              <a:t>Grün </a:t>
            </a:r>
            <a:r>
              <a:rPr lang="de-DE" sz="1200" dirty="0" smtClean="0"/>
              <a:t>Tonne </a:t>
            </a:r>
            <a:r>
              <a:rPr lang="de-DE" sz="1200" dirty="0"/>
              <a:t>- Grünglas</a:t>
            </a:r>
            <a:r>
              <a:rPr lang="de-DE" sz="1200" dirty="0"/>
              <a:t/>
            </a:r>
            <a:br>
              <a:rPr lang="de-DE" sz="1200" dirty="0"/>
            </a:br>
            <a:r>
              <a:rPr lang="de-DE" sz="1200" dirty="0"/>
              <a:t>"Bio" </a:t>
            </a:r>
            <a:r>
              <a:rPr lang="de-DE" sz="1200" dirty="0" smtClean="0"/>
              <a:t>Tonne </a:t>
            </a:r>
            <a:r>
              <a:rPr lang="de-DE" sz="1200" dirty="0"/>
              <a:t>- Essensreste und pflanzlichen Abfällen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66398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Waste Management Policy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 1996 lawmakers in Germany passed the Closed Substance Cycle and Waste Management Act.</a:t>
            </a:r>
          </a:p>
          <a:p>
            <a:r>
              <a:rPr lang="en-US" dirty="0" smtClean="0"/>
              <a:t>These acts required businesses to implement one of three waste management strategies.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48000"/>
            <a:ext cx="3935506" cy="2619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75726" y="5897525"/>
            <a:ext cx="649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/>
              <a:t>Bundes-Abfallwirtschaftsplan</a:t>
            </a:r>
            <a:r>
              <a:rPr lang="en-US" sz="1200" dirty="0"/>
              <a:t> </a:t>
            </a:r>
            <a:r>
              <a:rPr lang="en-US" sz="1200" dirty="0" err="1" smtClean="0"/>
              <a:t>Politik</a:t>
            </a:r>
            <a:endParaRPr lang="en-US" sz="1200" dirty="0" smtClean="0"/>
          </a:p>
          <a:p>
            <a:pPr algn="ctr"/>
            <a:r>
              <a:rPr lang="de-DE" sz="1200" dirty="0"/>
              <a:t>Im Jahr 1996 der Gesetzgeber in Deutschland bestanden Kreislaufwirtschafts-und Abfallgesetzes</a:t>
            </a:r>
            <a:r>
              <a:rPr lang="de-DE" sz="1200" dirty="0" smtClean="0"/>
              <a:t>.</a:t>
            </a:r>
          </a:p>
          <a:p>
            <a:pPr algn="ctr"/>
            <a:r>
              <a:rPr lang="de-DE" sz="1200" dirty="0"/>
              <a:t>Diese Handlungen erfordern Unternehmen zu einem der drei Abfallwirtschaft Strategien umzusetzen.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3135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Waste Management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Waste avoidance- encourages companies to create manufacturing processes that eliminate waste</a:t>
            </a:r>
          </a:p>
          <a:p>
            <a:pPr marL="514350" indent="-514350">
              <a:buAutoNum type="arabicPeriod"/>
            </a:pPr>
            <a:r>
              <a:rPr lang="en-US" dirty="0" smtClean="0"/>
              <a:t>Unavoidable Waste- must be recycled or turned into energy</a:t>
            </a:r>
          </a:p>
          <a:p>
            <a:pPr marL="514350" indent="-514350">
              <a:buAutoNum type="arabicPeriod"/>
            </a:pPr>
            <a:r>
              <a:rPr lang="en-US" dirty="0" smtClean="0"/>
              <a:t>Unrecyclable Waste- this waste must be disposed of in an environmentally friendly way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02140" y="5715000"/>
            <a:ext cx="60473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Drei Abfallwirtschaftsstrategien</a:t>
            </a:r>
            <a:endParaRPr lang="de-DE" sz="1200" dirty="0" smtClean="0"/>
          </a:p>
          <a:p>
            <a:pPr algn="ctr"/>
            <a:r>
              <a:rPr lang="de-DE" sz="1200" dirty="0" smtClean="0"/>
              <a:t>Abfallvermeidung-Unternehmen </a:t>
            </a:r>
            <a:r>
              <a:rPr lang="de-DE" sz="1200" dirty="0"/>
              <a:t>dazu ermutigt, über Prozesse, die Abfälle beseitigen erstellen</a:t>
            </a:r>
          </a:p>
          <a:p>
            <a:pPr algn="ctr"/>
            <a:r>
              <a:rPr lang="de-DE" sz="1200" dirty="0"/>
              <a:t>Nicht vermeidbare- Abfälle müssen wiederverwertet oder-gedreht werden in Energie</a:t>
            </a:r>
          </a:p>
          <a:p>
            <a:pPr algn="ctr"/>
            <a:r>
              <a:rPr lang="de-DE" sz="1200" dirty="0"/>
              <a:t>Nicht verwertbare- Abfall-Diese Abfälle müssen in umweltfreundliche Weise entsorgt werden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71765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Duales</a:t>
            </a:r>
            <a:r>
              <a:rPr lang="en-US" dirty="0" smtClean="0"/>
              <a:t> System Deutschland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1600200"/>
            <a:ext cx="5410200" cy="4114799"/>
          </a:xfrm>
        </p:spPr>
        <p:txBody>
          <a:bodyPr>
            <a:normAutofit/>
          </a:bodyPr>
          <a:lstStyle/>
          <a:p>
            <a:r>
              <a:rPr lang="en-US" dirty="0" smtClean="0"/>
              <a:t>The DSD is a program that was made to aid manufacturers in the process of recycling. </a:t>
            </a:r>
          </a:p>
          <a:p>
            <a:r>
              <a:rPr lang="en-US" dirty="0" smtClean="0"/>
              <a:t>The DSD reported that Germany was able to avoid 1.4 million tons of emissions in 2008.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88" y="1828800"/>
            <a:ext cx="2833688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5943600"/>
            <a:ext cx="7316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/>
              <a:t>Duales</a:t>
            </a:r>
            <a:r>
              <a:rPr lang="en-US" sz="1200" dirty="0"/>
              <a:t> System Deutschland</a:t>
            </a:r>
            <a:endParaRPr lang="de-DE" sz="1200" dirty="0" smtClean="0"/>
          </a:p>
          <a:p>
            <a:pPr algn="ctr"/>
            <a:r>
              <a:rPr lang="de-DE" sz="1200" dirty="0" smtClean="0"/>
              <a:t>The </a:t>
            </a:r>
            <a:r>
              <a:rPr lang="de-DE" sz="1200" dirty="0"/>
              <a:t>DSD is a program that was made to aid manufacturers in the process of recycling. </a:t>
            </a:r>
          </a:p>
          <a:p>
            <a:pPr algn="ctr"/>
            <a:r>
              <a:rPr lang="de-DE" sz="1200" dirty="0"/>
              <a:t>Das DSD ist ein Programm, gemacht für die Hersteller in den Prozess der Wiederverwertung Beihilfe war.</a:t>
            </a:r>
          </a:p>
          <a:p>
            <a:pPr algn="ctr"/>
            <a:r>
              <a:rPr lang="de-DE" sz="1200" dirty="0"/>
              <a:t>Die DSD berichtet, dass Deutschland in der Lage, 1,4 Millionen Tonnen Emissionen im Jahr 2008 zu vermeiden war.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93581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 </a:t>
            </a:r>
            <a:r>
              <a:rPr lang="en-US" dirty="0" err="1" smtClean="0"/>
              <a:t>Grüne</a:t>
            </a:r>
            <a:r>
              <a:rPr lang="en-US" dirty="0" smtClean="0"/>
              <a:t> </a:t>
            </a:r>
            <a:r>
              <a:rPr lang="en-US" dirty="0" err="1" smtClean="0"/>
              <a:t>Punkt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257800" cy="419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Manufacturers must pay a fee for the DSD to put the green dot on their packaging.</a:t>
            </a:r>
          </a:p>
          <a:p>
            <a:r>
              <a:rPr lang="en-US" dirty="0" smtClean="0"/>
              <a:t>This green dot ensures that the company is dealing with their waste correctly and that the manufacturer has paid their dues to the DSD.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81200"/>
            <a:ext cx="302895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3598" y="5925234"/>
            <a:ext cx="91215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Der </a:t>
            </a:r>
            <a:r>
              <a:rPr lang="en-US" sz="1200" dirty="0" err="1"/>
              <a:t>Grüne</a:t>
            </a:r>
            <a:r>
              <a:rPr lang="en-US" sz="1200" dirty="0"/>
              <a:t> </a:t>
            </a:r>
            <a:r>
              <a:rPr lang="en-US" sz="1200" dirty="0" err="1"/>
              <a:t>Punkt</a:t>
            </a:r>
            <a:endParaRPr lang="de-DE" sz="1200" dirty="0" smtClean="0"/>
          </a:p>
          <a:p>
            <a:pPr algn="ctr"/>
            <a:r>
              <a:rPr lang="de-DE" sz="1200" dirty="0" smtClean="0"/>
              <a:t>Die </a:t>
            </a:r>
            <a:r>
              <a:rPr lang="de-DE" sz="1200" dirty="0"/>
              <a:t>Hersteller müssen eine Gebühr für die DSD zahlen, um den grünen Punkt auf ihren Verpackungen setzen.</a:t>
            </a:r>
          </a:p>
          <a:p>
            <a:pPr algn="ctr"/>
            <a:r>
              <a:rPr lang="de-DE" sz="1200" dirty="0"/>
              <a:t>Dieser grüne Punkt stellt sicher, dass das Unternehmen mit ihren Abfall richtig zu tun und dass der Hersteller ihre Gebühren an die DSD bezahlt.</a:t>
            </a:r>
          </a:p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84128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0347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Which recycling bin takes plant waste?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Blue bin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Bio Bin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Green bin</a:t>
            </a:r>
          </a:p>
          <a:p>
            <a:pPr marL="514350" indent="-457200"/>
            <a:r>
              <a:rPr lang="en-US" dirty="0"/>
              <a:t>What is the mark called that is put on packaging to secure recycling </a:t>
            </a:r>
            <a:r>
              <a:rPr lang="en-US" dirty="0" smtClean="0"/>
              <a:t>rights?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The green dot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The green plant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The red octagon</a:t>
            </a:r>
            <a:endParaRPr lang="en-US" dirty="0"/>
          </a:p>
          <a:p>
            <a:pPr marL="514350" indent="-457200"/>
            <a:endParaRPr lang="en-US" dirty="0" smtClean="0"/>
          </a:p>
          <a:p>
            <a:pPr marL="971550" lvl="1" indent="-514350">
              <a:buAutoNum type="arabicPeriod"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87582" y="5103674"/>
            <a:ext cx="66534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/>
              <a:t>Fragen</a:t>
            </a:r>
          </a:p>
          <a:p>
            <a:pPr algn="ctr"/>
            <a:r>
              <a:rPr lang="de-DE" sz="1200" dirty="0" smtClean="0"/>
              <a:t>Dem </a:t>
            </a:r>
            <a:r>
              <a:rPr lang="de-DE" sz="1200" dirty="0"/>
              <a:t>Papierkorb nimmt pflanzlichen Abfällen?</a:t>
            </a:r>
          </a:p>
          <a:p>
            <a:pPr algn="ctr"/>
            <a:r>
              <a:rPr lang="de-DE" sz="1200" dirty="0" smtClean="0"/>
              <a:t>1. Blaue </a:t>
            </a:r>
            <a:r>
              <a:rPr lang="de-DE" sz="1200" dirty="0"/>
              <a:t>Tonne</a:t>
            </a:r>
          </a:p>
          <a:p>
            <a:pPr algn="ctr"/>
            <a:r>
              <a:rPr lang="de-DE" sz="1200" dirty="0" smtClean="0"/>
              <a:t>2. Biotonne</a:t>
            </a:r>
            <a:endParaRPr lang="de-DE" sz="1200" dirty="0"/>
          </a:p>
          <a:p>
            <a:pPr algn="ctr"/>
            <a:r>
              <a:rPr lang="de-DE" sz="1200" dirty="0" smtClean="0"/>
              <a:t>3. grünen </a:t>
            </a:r>
            <a:r>
              <a:rPr lang="de-DE" sz="1200" dirty="0"/>
              <a:t>Tonne</a:t>
            </a:r>
          </a:p>
          <a:p>
            <a:pPr algn="ctr"/>
            <a:r>
              <a:rPr lang="de-DE" sz="1200" dirty="0"/>
              <a:t>Was ist die Marke genannt wird, dass auf der Verpackung bis zum Recycling gebracht Rechte zu sichern?</a:t>
            </a:r>
          </a:p>
          <a:p>
            <a:pPr algn="ctr"/>
            <a:r>
              <a:rPr lang="de-DE" sz="1200" dirty="0"/>
              <a:t>1</a:t>
            </a:r>
            <a:r>
              <a:rPr lang="de-DE" sz="1200" dirty="0" smtClean="0"/>
              <a:t>. Der </a:t>
            </a:r>
            <a:r>
              <a:rPr lang="de-DE" sz="1200" dirty="0"/>
              <a:t>grüne Punkt</a:t>
            </a:r>
          </a:p>
          <a:p>
            <a:pPr algn="ctr"/>
            <a:r>
              <a:rPr lang="de-DE" sz="1200" dirty="0" smtClean="0"/>
              <a:t>2. Die </a:t>
            </a:r>
            <a:r>
              <a:rPr lang="de-DE" sz="1200" dirty="0"/>
              <a:t>grüne Pflanze</a:t>
            </a:r>
          </a:p>
          <a:p>
            <a:pPr algn="ctr"/>
            <a:r>
              <a:rPr lang="de-DE" sz="1200" dirty="0" smtClean="0"/>
              <a:t>3. Die </a:t>
            </a:r>
            <a:r>
              <a:rPr lang="de-DE" sz="1200" dirty="0"/>
              <a:t>rote Achteck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09538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Antwort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343400" cy="3581401"/>
          </a:xfrm>
        </p:spPr>
        <p:txBody>
          <a:bodyPr/>
          <a:lstStyle/>
          <a:p>
            <a:r>
              <a:rPr lang="en-US" dirty="0" smtClean="0"/>
              <a:t>The bio bin takes plant waste and leftover food.</a:t>
            </a:r>
          </a:p>
          <a:p>
            <a:r>
              <a:rPr lang="en-US" dirty="0" smtClean="0"/>
              <a:t> The green dot is the mark put on packaging by manufacturers.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073" y="1752600"/>
            <a:ext cx="3429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29691" y="5715000"/>
            <a:ext cx="5191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/>
              <a:t>Antwort</a:t>
            </a:r>
            <a:endParaRPr lang="de-DE" sz="1200" dirty="0" smtClean="0"/>
          </a:p>
          <a:p>
            <a:pPr algn="ctr"/>
            <a:r>
              <a:rPr lang="de-DE" sz="1200" dirty="0" smtClean="0"/>
              <a:t>Die </a:t>
            </a:r>
            <a:r>
              <a:rPr lang="de-DE" sz="1200" dirty="0"/>
              <a:t>Biotonne nimmt pflanzliche Abfälle und Essensreste.</a:t>
            </a:r>
          </a:p>
          <a:p>
            <a:pPr algn="ctr"/>
            <a:r>
              <a:rPr lang="de-DE" sz="1200" dirty="0"/>
              <a:t>Der grüne Punkt ist das Zeichen auf der Verpackung von den Herstellern gestellt.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3145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</TotalTime>
  <Words>985</Words>
  <Application>Microsoft Office PowerPoint</Application>
  <PresentationFormat>On-screen Show (4:3)</PresentationFormat>
  <Paragraphs>129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Environmental Issues Trash Disposal and Recycling</vt:lpstr>
      <vt:lpstr>Germany and Waste Management</vt:lpstr>
      <vt:lpstr>Bin Specifications</vt:lpstr>
      <vt:lpstr>Federal Waste Management Policy </vt:lpstr>
      <vt:lpstr>Three Waste Management Strategies</vt:lpstr>
      <vt:lpstr>Duales System Deutschland</vt:lpstr>
      <vt:lpstr>Der Grüne Punkt</vt:lpstr>
      <vt:lpstr>Fragen</vt:lpstr>
      <vt:lpstr>Antwort</vt:lpstr>
      <vt:lpstr>Bibliography</vt:lpstr>
      <vt:lpstr>PowerPoint Presentation</vt:lpstr>
    </vt:vector>
  </TitlesOfParts>
  <Company>SCS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</dc:creator>
  <cp:lastModifiedBy>Joseph</cp:lastModifiedBy>
  <cp:revision>26</cp:revision>
  <dcterms:created xsi:type="dcterms:W3CDTF">2012-01-18T12:43:09Z</dcterms:created>
  <dcterms:modified xsi:type="dcterms:W3CDTF">2012-03-21T08:47:03Z</dcterms:modified>
</cp:coreProperties>
</file>